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78" r:id="rId2"/>
    <p:sldId id="279" r:id="rId3"/>
    <p:sldId id="281" r:id="rId4"/>
    <p:sldId id="280" r:id="rId5"/>
    <p:sldId id="283" r:id="rId6"/>
    <p:sldId id="284" r:id="rId7"/>
    <p:sldId id="318" r:id="rId8"/>
    <p:sldId id="323" r:id="rId9"/>
    <p:sldId id="322" r:id="rId10"/>
    <p:sldId id="321" r:id="rId11"/>
    <p:sldId id="324" r:id="rId12"/>
    <p:sldId id="285" r:id="rId13"/>
    <p:sldId id="325" r:id="rId14"/>
    <p:sldId id="287" r:id="rId15"/>
    <p:sldId id="305" r:id="rId16"/>
    <p:sldId id="316" r:id="rId17"/>
    <p:sldId id="317" r:id="rId18"/>
    <p:sldId id="288" r:id="rId19"/>
    <p:sldId id="290" r:id="rId20"/>
    <p:sldId id="291" r:id="rId21"/>
    <p:sldId id="292" r:id="rId22"/>
    <p:sldId id="308" r:id="rId23"/>
    <p:sldId id="309" r:id="rId24"/>
    <p:sldId id="307" r:id="rId25"/>
    <p:sldId id="293" r:id="rId26"/>
    <p:sldId id="295" r:id="rId27"/>
    <p:sldId id="296" r:id="rId28"/>
    <p:sldId id="297" r:id="rId29"/>
    <p:sldId id="314" r:id="rId30"/>
    <p:sldId id="298" r:id="rId31"/>
    <p:sldId id="299" r:id="rId32"/>
    <p:sldId id="300" r:id="rId33"/>
    <p:sldId id="301" r:id="rId34"/>
    <p:sldId id="302" r:id="rId35"/>
    <p:sldId id="312" r:id="rId36"/>
    <p:sldId id="310" r:id="rId37"/>
    <p:sldId id="304" r:id="rId38"/>
    <p:sldId id="315" r:id="rId39"/>
    <p:sldId id="313" r:id="rId40"/>
    <p:sldId id="311" r:id="rId41"/>
    <p:sldId id="326" r:id="rId42"/>
    <p:sldId id="327" r:id="rId43"/>
    <p:sldId id="289" r:id="rId44"/>
    <p:sldId id="32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260D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97" autoAdjust="0"/>
    <p:restoredTop sz="86370" autoAdjust="0"/>
  </p:normalViewPr>
  <p:slideViewPr>
    <p:cSldViewPr snapToGrid="0">
      <p:cViewPr varScale="1">
        <p:scale>
          <a:sx n="71" d="100"/>
          <a:sy n="71" d="100"/>
        </p:scale>
        <p:origin x="96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53542E-024C-4E7D-8729-CF4F6C65065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ACF01-A933-4951-800F-00E6BB2E32A7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529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19020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FCC : cubique face centrée</a:t>
            </a:r>
          </a:p>
          <a:p>
            <a:r>
              <a:rPr lang="fr-FR" dirty="0"/>
              <a:t>BCC : cubique corps centré</a:t>
            </a:r>
          </a:p>
          <a:p>
            <a:r>
              <a:rPr lang="fr-FR" dirty="0"/>
              <a:t>HCP : Hexagonal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6902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092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r>
              <a:rPr lang="fr-FR" dirty="0"/>
              <a:t>2 parties éléments et calculs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688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129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62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382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Nickel </a:t>
            </a:r>
            <a:r>
              <a:rPr lang="en-GB" dirty="0" err="1"/>
              <a:t>augmente</a:t>
            </a:r>
            <a:r>
              <a:rPr lang="en-GB" dirty="0"/>
              <a:t> la temperature de fusion et </a:t>
            </a:r>
            <a:r>
              <a:rPr lang="en-GB" dirty="0" err="1"/>
              <a:t>crée</a:t>
            </a:r>
            <a:r>
              <a:rPr lang="en-GB" dirty="0"/>
              <a:t> </a:t>
            </a:r>
            <a:r>
              <a:rPr lang="en-GB" dirty="0" err="1"/>
              <a:t>une</a:t>
            </a:r>
            <a:r>
              <a:rPr lang="en-GB" dirty="0"/>
              <a:t> phase </a:t>
            </a:r>
            <a:r>
              <a:rPr lang="en-GB" dirty="0" err="1"/>
              <a:t>intermédiare</a:t>
            </a:r>
            <a:r>
              <a:rPr lang="en-GB" dirty="0"/>
              <a:t> </a:t>
            </a:r>
            <a:r>
              <a:rPr lang="en-GB" dirty="0" err="1"/>
              <a:t>austénite</a:t>
            </a:r>
            <a:r>
              <a:rPr lang="en-GB" dirty="0"/>
              <a:t> + Liquide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5651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 cuivre stabile la phase </a:t>
            </a:r>
            <a:r>
              <a:rPr lang="fr-FR" dirty="0" err="1"/>
              <a:t>férrite</a:t>
            </a:r>
            <a:r>
              <a:rPr lang="fr-FR" dirty="0"/>
              <a:t> de l’argent et inversement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004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silicium stabilise la phase ferrite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796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Magnésium </a:t>
            </a:r>
            <a:r>
              <a:rPr lang="fr-FR" dirty="0" err="1"/>
              <a:t>stablise</a:t>
            </a:r>
            <a:r>
              <a:rPr lang="fr-FR" dirty="0"/>
              <a:t> phase ferrite </a:t>
            </a:r>
          </a:p>
          <a:p>
            <a:r>
              <a:rPr lang="fr-FR" dirty="0"/>
              <a:t>+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0772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896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33638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Stabilisation de la phase austénite à 2,06 %</a:t>
            </a:r>
          </a:p>
          <a:p>
            <a:r>
              <a:rPr lang="fr-FR" dirty="0"/>
              <a:t>Création de </a:t>
            </a:r>
            <a:r>
              <a:rPr lang="fr-FR" dirty="0" err="1"/>
              <a:t>pealite</a:t>
            </a:r>
            <a:r>
              <a:rPr lang="fr-FR" dirty="0"/>
              <a:t> en dessous de 723 °C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964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Ancien diagramme est cohérent à placer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6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77358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Database</a:t>
            </a:r>
            <a:r>
              <a:rPr lang="fr-FR" dirty="0"/>
              <a:t> disponible gratuitement internet (</a:t>
            </a:r>
            <a:r>
              <a:rPr lang="fr-FR" dirty="0" err="1"/>
              <a:t>fe-cu</a:t>
            </a:r>
            <a:r>
              <a:rPr lang="fr-FR" dirty="0"/>
              <a:t> </a:t>
            </a:r>
            <a:r>
              <a:rPr lang="fr-FR" dirty="0" err="1"/>
              <a:t>Tdb</a:t>
            </a:r>
            <a:r>
              <a:rPr lang="fr-FR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5846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61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5049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717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Fer Mo diff </a:t>
            </a:r>
            <a:r>
              <a:rPr lang="fr-FR" dirty="0" err="1"/>
              <a:t>map</a:t>
            </a:r>
            <a:r>
              <a:rPr lang="fr-FR" dirty="0"/>
              <a:t> 5 et Iron 4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7125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Creation</a:t>
            </a:r>
            <a:r>
              <a:rPr lang="fr-FR" dirty="0"/>
              <a:t> d’une phase sigma non </a:t>
            </a:r>
            <a:r>
              <a:rPr lang="fr-FR" dirty="0" err="1"/>
              <a:t>magnetique</a:t>
            </a:r>
            <a:r>
              <a:rPr lang="fr-FR" dirty="0"/>
              <a:t> composé de ferrite et d’austénite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2381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38830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Pareil autre mais en fonction du fer et autre </a:t>
            </a:r>
            <a:r>
              <a:rPr lang="fr-FR" dirty="0" err="1"/>
              <a:t>database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5517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Ni stabilise en Austénite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6785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Ternaire 800°C / 1000 / 1200 / 1400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22119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Chrome stabilise en </a:t>
            </a:r>
            <a:r>
              <a:rPr lang="fr-FR"/>
              <a:t>phase ferrite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6410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Caractérisation de métaux</a:t>
            </a:r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41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3691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enlever</a:t>
            </a:r>
            <a:r>
              <a:rPr lang="en-GB" dirty="0"/>
              <a:t>.?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0590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NEDC New </a:t>
            </a:r>
            <a:r>
              <a:rPr lang="fr-FR" dirty="0" err="1"/>
              <a:t>European</a:t>
            </a:r>
            <a:r>
              <a:rPr lang="fr-FR" dirty="0"/>
              <a:t> Driving Cycle (conduite moyenne d’un européen)</a:t>
            </a:r>
          </a:p>
          <a:p>
            <a:endParaRPr lang="fr-FR" dirty="0"/>
          </a:p>
          <a:p>
            <a:r>
              <a:rPr lang="fr-FR" dirty="0"/>
              <a:t>Cela est aussi lié à de nouvelle régulation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4888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Durcissement structurel Plusieurs phases</a:t>
            </a:r>
          </a:p>
          <a:p>
            <a:r>
              <a:rPr lang="fr-FR" dirty="0"/>
              <a:t>Durcissement par solution solide (Atome interstitiel et de substitution)</a:t>
            </a:r>
          </a:p>
          <a:p>
            <a:r>
              <a:rPr lang="fr-FR" dirty="0"/>
              <a:t>Durcissement par précipitation (Formation d’agrégats de précipité)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645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Besoin de simuler les différentes phases ciblés phases intéressantes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2342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CF01-A933-4951-800F-00E6BB2E32A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9019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67185-2E25-943E-DE45-9073CC33A7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8F5CBB-CF68-C745-788B-60AB74FAD5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0AEE0E-AF0C-67C8-B823-23A3F4B1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5E723-A3E2-436C-AB12-31671696B8F0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ACA704-D5D5-FF30-022D-26D9F4827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FC3C14-DFF2-9433-A76B-BFDDAF9B7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126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A20E77-DC4F-C2F9-03E8-797AAE762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0508CC5-6D9B-DA31-B06F-256882EDC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C370C85-7C47-A87A-75FB-E0AB914AA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3141F-A1A2-4A32-B0B3-B7854D7B8F9D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CD4219D-9129-1040-5E80-F302690C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0F5AAA-316F-6F52-8E4A-6117FA112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95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EECC2E-866B-65A0-02DA-6B6CB5592C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5A8F722-1973-F262-83AE-3375280E92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A5D74C3-4F22-0320-2D72-093C78EC8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D783C-47EB-42B9-B76E-7F88F1CAC5E8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6B5D9E-61BC-7B03-E9A0-0E6A88A3A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55EF1D-B407-7521-01FD-AEC3216F0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601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EF6008-DB5C-D0B3-FC3A-D528BFB77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A579BF-FD0C-DE64-289B-473A30077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18BBD5A-A8D9-FB16-5DF8-43DE80FEE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EA37C-B9BF-4614-BD07-77984309C486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047FD8-15C5-6E5C-A365-C2A4EFC49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08748A-B82C-20E7-D2D5-E4B153EAE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703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01765B-89AB-D104-7AA8-C7D01BE43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2FB0BD-5291-FBC9-87D7-AEEA2B7A1E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3E5C2B-46C5-9984-7E7E-B569B5C2F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77AE0-D59C-4672-833A-384981C9C020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B7B48C-8F1F-AF82-04EC-51D1A5532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EC3ABA-6BB0-6B76-85D6-CED9A38F1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429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7DBD21-D45D-E894-017F-4EA1AE834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7551DE-732A-3A3D-AAC8-1DDBA67D6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EF38F6D-9963-240C-3256-134AAF40F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C70A8C-4987-8CD1-03B6-030DD01FC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2913B-A3FA-4306-A189-20CE04305CB0}" type="datetime1">
              <a:rPr lang="en-GB" smtClean="0"/>
              <a:t>26/01/2023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8060F2-3671-83BB-A938-B2A38698A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34D54C1-52EC-F835-7511-D8DB44598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01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E371EC-4389-D200-2102-108ABC74B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B88D574-FB75-8547-EE52-D7113F922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C7F1CD9-C50E-C9A2-2DA1-EFEE43E13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446857A-A46C-2B4D-FBBA-083CE1C5E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29AE562-640D-45A5-0FA4-AFA551E2A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FB8A6E-C4E2-BAC1-21C7-BBE4F060D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1A038-3924-4D7F-9AFB-89A82B6BA622}" type="datetime1">
              <a:rPr lang="en-GB" smtClean="0"/>
              <a:t>26/01/2023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A15FB77-2B7D-1278-CC9E-1A74E29EE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BC7407-78E1-F58C-FBC8-25529822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4198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EA42B5-2975-49BB-63E7-31F7D0702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38B8BB2-4110-8960-AF76-534FDC6B5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78D13-8346-48CE-83A7-9B28B5AC24DE}" type="datetime1">
              <a:rPr lang="en-GB" smtClean="0"/>
              <a:t>26/01/2023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865894-36E9-4621-909B-9F7681104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F9FF52-93E0-DFDB-0F01-1E3569784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794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B670A86-2459-17D3-69A2-56E87A115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CE78F-1AF3-49A2-AFC9-32602DFC0908}" type="datetime1">
              <a:rPr lang="en-GB" smtClean="0"/>
              <a:t>26/01/2023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74BCFF-6A3E-2C90-CFF8-17646E85D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65873B-AB9E-7DC2-9738-5253133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523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71CB3-F7A9-34E0-DF36-FEABDDDE4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E84320-F7F6-54FC-B52D-A2F3C0B9C9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134B567-B3E0-19CE-23AD-72AE8D784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1AD5FAC-B52C-6687-EEF8-19EEC208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CD26-7879-4B25-AAA5-08E84B1FF7CE}" type="datetime1">
              <a:rPr lang="en-GB" smtClean="0"/>
              <a:t>26/01/2023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DA3C621-223F-5D19-B32C-D0F366D7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B724D0B-B88F-7DDD-2C86-F37683A4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35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617DA2-8AB2-6FA7-5A49-AF59F017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CBEAF10-D046-AF01-34F4-A79C7DC7C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3C68CE7-C10A-9FD0-09F1-C765605CE2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4F2515-0D9B-7D7D-A81F-5430463E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81ABB-6EA3-4D5B-A597-A9CD82E1B6ED}" type="datetime1">
              <a:rPr lang="en-GB" smtClean="0"/>
              <a:t>26/01/2023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ABA8AF9-5EEB-7027-0C81-11FDA6507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183E67B-5066-72FB-CFD7-840592AB3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8025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5CABA1E-CC52-A907-5FD5-999790D39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F15F106-F8F2-6F0A-BE73-666E32F09F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D2D99D-8C41-1D42-9218-B40098499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2DF41F-97F7-4A27-8EE1-8AC11C1B2A2D}" type="datetime1">
              <a:rPr lang="en-GB" smtClean="0"/>
              <a:t>26/01/2023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771AB68-C3F2-B834-CE8A-BDDBB80651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E8C6D9-D898-CA63-424C-49F8D275E7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725A-A8FF-474D-91E9-9BFDB3AACF9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1282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501453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600" b="1" kern="1200" dirty="0" err="1">
                <a:latin typeface="+mj-lt"/>
                <a:ea typeface="+mj-ea"/>
                <a:cs typeface="+mj-cs"/>
              </a:rPr>
              <a:t>Modélisation</a:t>
            </a:r>
            <a:r>
              <a:rPr lang="en-US" sz="4600" b="1" kern="1200" dirty="0">
                <a:latin typeface="+mj-lt"/>
                <a:ea typeface="+mj-ea"/>
                <a:cs typeface="+mj-cs"/>
              </a:rPr>
              <a:t> et </a:t>
            </a:r>
            <a:r>
              <a:rPr lang="en-US" sz="4600" b="1" kern="1200" dirty="0" err="1">
                <a:latin typeface="+mj-lt"/>
                <a:ea typeface="+mj-ea"/>
                <a:cs typeface="+mj-cs"/>
              </a:rPr>
              <a:t>caractérisation</a:t>
            </a:r>
            <a:r>
              <a:rPr lang="en-US" sz="46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600" b="1" kern="1200" dirty="0" err="1">
                <a:latin typeface="+mj-lt"/>
                <a:ea typeface="+mj-ea"/>
                <a:cs typeface="+mj-cs"/>
              </a:rPr>
              <a:t>d’acier</a:t>
            </a:r>
            <a:r>
              <a:rPr lang="en-US" sz="4600" b="1" kern="1200" dirty="0">
                <a:latin typeface="+mj-lt"/>
                <a:ea typeface="+mj-ea"/>
                <a:cs typeface="+mj-cs"/>
              </a:rPr>
              <a:t> AHSS</a:t>
            </a:r>
          </a:p>
        </p:txBody>
      </p:sp>
      <p:pic>
        <p:nvPicPr>
          <p:cNvPr id="3" name="Picture 2" descr="FH Oberösterreich – Wikipedia">
            <a:extLst>
              <a:ext uri="{FF2B5EF4-FFF2-40B4-BE49-F238E27FC236}">
                <a16:creationId xmlns:a16="http://schemas.microsoft.com/office/drawing/2014/main" id="{C896DFC2-DF6C-B2FB-8FBB-573E49199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513207"/>
            <a:ext cx="5614416" cy="350900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254496" y="688658"/>
            <a:ext cx="5614416" cy="3158108"/>
          </a:xfrm>
          <a:prstGeom prst="rect">
            <a:avLst/>
          </a:prstGeom>
        </p:spPr>
      </p:pic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AB93E0E-3801-8F18-39E9-0AD396DE86FC}"/>
              </a:ext>
            </a:extLst>
          </p:cNvPr>
          <p:cNvSpPr txBox="1"/>
          <p:nvPr/>
        </p:nvSpPr>
        <p:spPr>
          <a:xfrm>
            <a:off x="320040" y="5920257"/>
            <a:ext cx="330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Axel Ménager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2FA687-D619-71DB-59F3-50F90D12F2A6}"/>
              </a:ext>
            </a:extLst>
          </p:cNvPr>
          <p:cNvSpPr txBox="1"/>
          <p:nvPr/>
        </p:nvSpPr>
        <p:spPr>
          <a:xfrm>
            <a:off x="8889121" y="5876954"/>
            <a:ext cx="33028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26/01/2023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227D35-A30C-1B1D-149E-EB9FA2F0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10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5C65C1B-3C2E-D889-486D-2C7A0EF1D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50" y="2568915"/>
            <a:ext cx="2377603" cy="2842787"/>
          </a:xfrm>
          <a:prstGeom prst="rect">
            <a:avLst/>
          </a:prstGeom>
        </p:spPr>
      </p:pic>
      <p:sp>
        <p:nvSpPr>
          <p:cNvPr id="7" name="Titre 3">
            <a:extLst>
              <a:ext uri="{FF2B5EF4-FFF2-40B4-BE49-F238E27FC236}">
                <a16:creationId xmlns:a16="http://schemas.microsoft.com/office/drawing/2014/main" id="{BF1D7BA1-AB7B-71D6-F5E2-99335E818453}"/>
              </a:ext>
            </a:extLst>
          </p:cNvPr>
          <p:cNvSpPr txBox="1">
            <a:spLocks/>
          </p:cNvSpPr>
          <p:nvPr/>
        </p:nvSpPr>
        <p:spPr>
          <a:xfrm>
            <a:off x="577891" y="-123858"/>
            <a:ext cx="1077590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enjeux autour des AHSS dans l’automobile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BF9CDC0-C1E8-4BF2-560A-A64EEE9B2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5397" y="2814198"/>
            <a:ext cx="4439813" cy="235222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F2D6B9D-E50A-AFFD-0ED8-DF3600919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40" y="2568915"/>
            <a:ext cx="3319066" cy="2842787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2961EB-BCEB-6B94-E1DC-7E1C161DA197}"/>
              </a:ext>
            </a:extLst>
          </p:cNvPr>
          <p:cNvSpPr txBox="1"/>
          <p:nvPr/>
        </p:nvSpPr>
        <p:spPr>
          <a:xfrm>
            <a:off x="411636" y="1607226"/>
            <a:ext cx="40732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Durcissement des matériaux</a:t>
            </a:r>
          </a:p>
        </p:txBody>
      </p:sp>
    </p:spTree>
    <p:extLst>
      <p:ext uri="{BB962C8B-B14F-4D97-AF65-F5344CB8AC3E}">
        <p14:creationId xmlns:p14="http://schemas.microsoft.com/office/powerpoint/2010/main" val="317850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227D35-A30C-1B1D-149E-EB9FA2F0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11</a:t>
            </a:fld>
            <a:endParaRPr lang="en-GB"/>
          </a:p>
        </p:txBody>
      </p:sp>
      <p:sp>
        <p:nvSpPr>
          <p:cNvPr id="7" name="Titre 3">
            <a:extLst>
              <a:ext uri="{FF2B5EF4-FFF2-40B4-BE49-F238E27FC236}">
                <a16:creationId xmlns:a16="http://schemas.microsoft.com/office/drawing/2014/main" id="{BF1D7BA1-AB7B-71D6-F5E2-99335E818453}"/>
              </a:ext>
            </a:extLst>
          </p:cNvPr>
          <p:cNvSpPr txBox="1">
            <a:spLocks/>
          </p:cNvSpPr>
          <p:nvPr/>
        </p:nvSpPr>
        <p:spPr>
          <a:xfrm>
            <a:off x="577891" y="-123858"/>
            <a:ext cx="1077590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enjeux autour des AHSS dans l’automobile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70117E8-F0D6-A557-8A0D-F94B4F71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080" y="1964243"/>
            <a:ext cx="8984783" cy="344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927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950810-F3F9-5C6F-FC47-1D91D5C8F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12</a:t>
            </a:fld>
            <a:endParaRPr lang="en-GB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19334CB0-2DA7-FE80-4E2D-B08C7B1C9F16}"/>
              </a:ext>
            </a:extLst>
          </p:cNvPr>
          <p:cNvSpPr txBox="1">
            <a:spLocks/>
          </p:cNvSpPr>
          <p:nvPr/>
        </p:nvSpPr>
        <p:spPr>
          <a:xfrm>
            <a:off x="200025" y="136525"/>
            <a:ext cx="9782175" cy="8099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diagrammes de phase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2" name="Image4">
            <a:extLst>
              <a:ext uri="{FF2B5EF4-FFF2-40B4-BE49-F238E27FC236}">
                <a16:creationId xmlns:a16="http://schemas.microsoft.com/office/drawing/2014/main" id="{0E8E6E55-706B-3748-E3C2-6A33C2C14B0C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2905" y="1212933"/>
            <a:ext cx="5352877" cy="448082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967D37B9-B070-ECC1-ABA5-066519291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220" y="1609080"/>
            <a:ext cx="5349704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49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6C07300-E636-D04A-CF04-025A8846E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13</a:t>
            </a:fld>
            <a:endParaRPr lang="en-GB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C7C1BA1E-AA91-C43D-180A-693730DB4CD7}"/>
              </a:ext>
            </a:extLst>
          </p:cNvPr>
          <p:cNvSpPr txBox="1">
            <a:spLocks/>
          </p:cNvSpPr>
          <p:nvPr/>
        </p:nvSpPr>
        <p:spPr>
          <a:xfrm>
            <a:off x="200025" y="136525"/>
            <a:ext cx="9782175" cy="80995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diagrammes de phase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7262587-3B6F-F044-4162-0DF35B81B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1" t="12479" r="20132" b="12227"/>
          <a:stretch/>
        </p:blipFill>
        <p:spPr bwMode="auto">
          <a:xfrm>
            <a:off x="495202" y="2834178"/>
            <a:ext cx="2603000" cy="24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46B8EB-36B7-9352-211B-B8A7DE6C89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0" t="8122" r="5012" b="2278"/>
          <a:stretch/>
        </p:blipFill>
        <p:spPr bwMode="auto">
          <a:xfrm>
            <a:off x="4144938" y="2851791"/>
            <a:ext cx="3299354" cy="2469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11CDB04-9382-56AB-B65C-2E3E12425272}"/>
              </a:ext>
            </a:extLst>
          </p:cNvPr>
          <p:cNvSpPr txBox="1"/>
          <p:nvPr/>
        </p:nvSpPr>
        <p:spPr>
          <a:xfrm>
            <a:off x="1448501" y="1959167"/>
            <a:ext cx="696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BCC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226004-2084-9518-5247-549DF55D3EEC}"/>
              </a:ext>
            </a:extLst>
          </p:cNvPr>
          <p:cNvSpPr txBox="1"/>
          <p:nvPr/>
        </p:nvSpPr>
        <p:spPr>
          <a:xfrm>
            <a:off x="5399598" y="1959166"/>
            <a:ext cx="696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FCC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9B745D5-4D07-145D-6E04-5133FEDA4B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600" y="2834178"/>
            <a:ext cx="2502049" cy="244161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6E5CD33-4E52-B6B0-EB84-92883BE809B5}"/>
              </a:ext>
            </a:extLst>
          </p:cNvPr>
          <p:cNvSpPr txBox="1"/>
          <p:nvPr/>
        </p:nvSpPr>
        <p:spPr>
          <a:xfrm>
            <a:off x="9411655" y="1959166"/>
            <a:ext cx="69640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HCP</a:t>
            </a:r>
          </a:p>
        </p:txBody>
      </p:sp>
    </p:spTree>
    <p:extLst>
      <p:ext uri="{BB962C8B-B14F-4D97-AF65-F5344CB8AC3E}">
        <p14:creationId xmlns:p14="http://schemas.microsoft.com/office/powerpoint/2010/main" val="1106949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8629A-8A44-A470-95EE-F6421AC3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OpenCalphad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4AFE14-0228-5DAE-EA4F-13B88CE17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14</a:t>
            </a:fld>
            <a:endParaRPr lang="en-GB"/>
          </a:p>
        </p:txBody>
      </p:sp>
      <p:pic>
        <p:nvPicPr>
          <p:cNvPr id="1026" name="Picture 2" descr="OpenCalphad">
            <a:extLst>
              <a:ext uri="{FF2B5EF4-FFF2-40B4-BE49-F238E27FC236}">
                <a16:creationId xmlns:a16="http://schemas.microsoft.com/office/drawing/2014/main" id="{56DBD3CC-6E51-E1D5-D5BF-DB108245F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66" y="5502843"/>
            <a:ext cx="7489658" cy="10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texte 5">
            <a:extLst>
              <a:ext uri="{FF2B5EF4-FFF2-40B4-BE49-F238E27FC236}">
                <a16:creationId xmlns:a16="http://schemas.microsoft.com/office/drawing/2014/main" id="{3875014E-75C7-88AE-EABC-B9719A9D1322}"/>
              </a:ext>
            </a:extLst>
          </p:cNvPr>
          <p:cNvSpPr txBox="1">
            <a:spLocks/>
          </p:cNvSpPr>
          <p:nvPr/>
        </p:nvSpPr>
        <p:spPr>
          <a:xfrm>
            <a:off x="239215" y="1818042"/>
            <a:ext cx="8936869" cy="3259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Programme </a:t>
            </a:r>
            <a:r>
              <a:rPr lang="fr-FR" sz="2400" dirty="0" err="1"/>
              <a:t>OpenSource</a:t>
            </a:r>
            <a:r>
              <a:rPr lang="fr-FR" sz="2400" dirty="0"/>
              <a:t> réaliser en collaboration International</a:t>
            </a:r>
          </a:p>
          <a:p>
            <a:endParaRPr lang="fr-FR" sz="2400" dirty="0"/>
          </a:p>
          <a:p>
            <a:r>
              <a:rPr lang="fr-FR" sz="2400" dirty="0"/>
              <a:t>Création en 2013</a:t>
            </a:r>
          </a:p>
          <a:p>
            <a:endParaRPr lang="fr-FR" sz="2400" dirty="0"/>
          </a:p>
          <a:p>
            <a:r>
              <a:rPr lang="fr-FR" sz="2400" dirty="0"/>
              <a:t>Nouvelle version depuis 2015</a:t>
            </a:r>
          </a:p>
          <a:p>
            <a:endParaRPr lang="fr-FR" sz="2400" dirty="0"/>
          </a:p>
          <a:p>
            <a:r>
              <a:rPr lang="fr-FR" sz="2400" dirty="0"/>
              <a:t>Logiciel en constante évolution</a:t>
            </a:r>
          </a:p>
          <a:p>
            <a:endParaRPr lang="fr-FR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93193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7355D-E2D9-28B6-C331-1CE5DA24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15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1D9005-2733-5B44-7AE7-58A54EC397E1}"/>
              </a:ext>
            </a:extLst>
          </p:cNvPr>
          <p:cNvSpPr txBox="1"/>
          <p:nvPr/>
        </p:nvSpPr>
        <p:spPr>
          <a:xfrm>
            <a:off x="547744" y="1502912"/>
            <a:ext cx="6096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800" b="1" dirty="0">
                <a:solidFill>
                  <a:srgbClr val="00162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Bases de données</a:t>
            </a:r>
          </a:p>
        </p:txBody>
      </p:sp>
      <p:pic>
        <p:nvPicPr>
          <p:cNvPr id="6" name="Image5" descr="Une image contenant table&#10;&#10;Description générée automatiquement">
            <a:extLst>
              <a:ext uri="{FF2B5EF4-FFF2-40B4-BE49-F238E27FC236}">
                <a16:creationId xmlns:a16="http://schemas.microsoft.com/office/drawing/2014/main" id="{854B8FA4-C46B-F656-9A96-8406BD082B21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6000" y="2762301"/>
            <a:ext cx="5465495" cy="3088774"/>
          </a:xfrm>
          <a:prstGeom prst="rect">
            <a:avLst/>
          </a:prstGeom>
        </p:spPr>
      </p:pic>
      <p:pic>
        <p:nvPicPr>
          <p:cNvPr id="7" name="Image8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5F41EE25-2DAF-C85B-8BFB-8D8B9991A9CA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63955" y="3288142"/>
            <a:ext cx="3084245" cy="1623829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5AAAD2E2-684E-2165-EB62-F419669A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Procédure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2157763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7355D-E2D9-28B6-C331-1CE5DA24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16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1D9005-2733-5B44-7AE7-58A54EC397E1}"/>
              </a:ext>
            </a:extLst>
          </p:cNvPr>
          <p:cNvSpPr txBox="1"/>
          <p:nvPr/>
        </p:nvSpPr>
        <p:spPr>
          <a:xfrm>
            <a:off x="547744" y="1502912"/>
            <a:ext cx="6096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800" b="1" dirty="0">
                <a:solidFill>
                  <a:srgbClr val="00162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Bases de données</a:t>
            </a:r>
          </a:p>
        </p:txBody>
      </p:sp>
      <p:pic>
        <p:nvPicPr>
          <p:cNvPr id="3" name="Image4" descr="Une image contenant texte&#10;&#10;Description générée automatiquement">
            <a:extLst>
              <a:ext uri="{FF2B5EF4-FFF2-40B4-BE49-F238E27FC236}">
                <a16:creationId xmlns:a16="http://schemas.microsoft.com/office/drawing/2014/main" id="{4569BA53-F472-7DDC-AFBF-5A05A7911DDC}"/>
              </a:ext>
            </a:extLst>
          </p:cNvPr>
          <p:cNvPicPr/>
          <p:nvPr/>
        </p:nvPicPr>
        <p:blipFill rotWithShape="1">
          <a:blip r:embed="rId3">
            <a:lum/>
            <a:alphaModFix/>
          </a:blip>
          <a:srcRect r="30"/>
          <a:stretch/>
        </p:blipFill>
        <p:spPr bwMode="auto">
          <a:xfrm>
            <a:off x="2171700" y="2065337"/>
            <a:ext cx="7848600" cy="4473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AC4723B6-8C59-AE8A-B29A-A5D0503B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Procédure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146519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lumMod val="95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337355D-E2D9-28B6-C331-1CE5DA24F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17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11D9005-2733-5B44-7AE7-58A54EC397E1}"/>
              </a:ext>
            </a:extLst>
          </p:cNvPr>
          <p:cNvSpPr txBox="1"/>
          <p:nvPr/>
        </p:nvSpPr>
        <p:spPr>
          <a:xfrm>
            <a:off x="547744" y="1502912"/>
            <a:ext cx="6096000" cy="532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</a:pPr>
            <a:r>
              <a:rPr lang="fr-FR" sz="2800" b="1" dirty="0">
                <a:solidFill>
                  <a:srgbClr val="00162A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Les Macros</a:t>
            </a:r>
          </a:p>
        </p:txBody>
      </p:sp>
      <p:pic>
        <p:nvPicPr>
          <p:cNvPr id="3" name="Image1">
            <a:extLst>
              <a:ext uri="{FF2B5EF4-FFF2-40B4-BE49-F238E27FC236}">
                <a16:creationId xmlns:a16="http://schemas.microsoft.com/office/drawing/2014/main" id="{4DBE9F8E-6C4B-7770-8350-E3FE957FBD98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81023" y="1410678"/>
            <a:ext cx="6263233" cy="4945672"/>
          </a:xfrm>
          <a:prstGeom prst="rect">
            <a:avLst/>
          </a:prstGeom>
        </p:spPr>
      </p:pic>
      <p:pic>
        <p:nvPicPr>
          <p:cNvPr id="6" name="Image6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39E217-BD4F-1472-4E17-46F3C14DBCAF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3511" y="2828475"/>
            <a:ext cx="4546600" cy="3216275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DCAF0522-340F-4173-D9CD-22F1BFD9A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Procédure expérimentale</a:t>
            </a:r>
          </a:p>
        </p:txBody>
      </p:sp>
    </p:spTree>
    <p:extLst>
      <p:ext uri="{BB962C8B-B14F-4D97-AF65-F5344CB8AC3E}">
        <p14:creationId xmlns:p14="http://schemas.microsoft.com/office/powerpoint/2010/main" val="568351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9F724-E2D9-DA84-EC3F-9134396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Exemple de diagramme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Pb-Sn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555428-EDF4-4913-9100-A44ED793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18</a:t>
            </a:fld>
            <a:endParaRPr lang="en-GB"/>
          </a:p>
        </p:txBody>
      </p:sp>
      <p:pic>
        <p:nvPicPr>
          <p:cNvPr id="18434" name="Picture 2" descr="Click on the figure for the Equilibrium Point Calculation">
            <a:extLst>
              <a:ext uri="{FF2B5EF4-FFF2-40B4-BE49-F238E27FC236}">
                <a16:creationId xmlns:a16="http://schemas.microsoft.com/office/drawing/2014/main" id="{0ECB8381-1F76-8DB4-9415-D0A5B0B34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302" y="1409607"/>
            <a:ext cx="5408990" cy="425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8A66824-D300-42D6-B12D-26478E1597EC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6467663-4C50-2645-50FD-7D05B87B8A06}"/>
              </a:ext>
            </a:extLst>
          </p:cNvPr>
          <p:cNvSpPr txBox="1"/>
          <p:nvPr/>
        </p:nvSpPr>
        <p:spPr>
          <a:xfrm>
            <a:off x="762000" y="63240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BB7F972-A2C6-D442-9FF3-1C29E09AB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07" y="1504222"/>
            <a:ext cx="5611707" cy="426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2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9F724-E2D9-DA84-EC3F-9134396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Exemple de diagramme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Cu-Ni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555428-EDF4-4913-9100-A44ED793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19</a:t>
            </a:fld>
            <a:endParaRPr lang="en-GB"/>
          </a:p>
        </p:txBody>
      </p:sp>
      <p:pic>
        <p:nvPicPr>
          <p:cNvPr id="17410" name="Picture 2" descr="Click on the figure for the Equilibrium Point Calculation">
            <a:extLst>
              <a:ext uri="{FF2B5EF4-FFF2-40B4-BE49-F238E27FC236}">
                <a16:creationId xmlns:a16="http://schemas.microsoft.com/office/drawing/2014/main" id="{62DFCE7F-F4CF-5581-E6C6-2ACFAC145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716" y="1663516"/>
            <a:ext cx="4888322" cy="384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6F3281C-EB16-9CA1-B3FC-1F32BBA5A4D5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16EC3F1-9BD6-D4B4-89B5-3999844373A7}"/>
              </a:ext>
            </a:extLst>
          </p:cNvPr>
          <p:cNvSpPr txBox="1"/>
          <p:nvPr/>
        </p:nvSpPr>
        <p:spPr>
          <a:xfrm>
            <a:off x="762000" y="63240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CuNi-09Bha </a:t>
            </a:r>
          </a:p>
        </p:txBody>
      </p:sp>
      <p:pic>
        <p:nvPicPr>
          <p:cNvPr id="7" name="Image9">
            <a:extLst>
              <a:ext uri="{FF2B5EF4-FFF2-40B4-BE49-F238E27FC236}">
                <a16:creationId xmlns:a16="http://schemas.microsoft.com/office/drawing/2014/main" id="{5A6963C1-6020-DB9A-487D-5F9851AF8FD0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90979" y="1609367"/>
            <a:ext cx="4888322" cy="415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05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7" y="640080"/>
            <a:ext cx="4224387" cy="3566160"/>
          </a:xfrm>
        </p:spPr>
        <p:txBody>
          <a:bodyPr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fr-FR" sz="2600" b="1" dirty="0"/>
              <a:t>Sommaire</a:t>
            </a:r>
            <a:br>
              <a:rPr lang="fr-FR" sz="2600" b="1" dirty="0"/>
            </a:br>
            <a:br>
              <a:rPr lang="fr-FR" sz="2600" b="1" dirty="0"/>
            </a:br>
            <a:r>
              <a:rPr lang="fr-FR" sz="2600" b="1" dirty="0"/>
              <a:t>1) Les aciers AHSS</a:t>
            </a:r>
            <a:br>
              <a:rPr lang="fr-FR" sz="2600" b="1" dirty="0"/>
            </a:br>
            <a:r>
              <a:rPr lang="fr-FR" sz="2600" b="1" dirty="0"/>
              <a:t>2) Les diagrammes de phase</a:t>
            </a:r>
            <a:br>
              <a:rPr lang="fr-FR" sz="2600" b="1" dirty="0"/>
            </a:br>
            <a:r>
              <a:rPr lang="fr-FR" sz="2600" b="1" dirty="0"/>
              <a:t>3) OpenCalphad</a:t>
            </a:r>
            <a:br>
              <a:rPr lang="fr-FR" sz="2600" b="1" dirty="0"/>
            </a:br>
            <a:r>
              <a:rPr lang="fr-FR" sz="2600" b="1" dirty="0"/>
              <a:t>4) Protocole expérimental</a:t>
            </a:r>
            <a:br>
              <a:rPr lang="fr-FR" sz="2600" b="1" dirty="0"/>
            </a:br>
            <a:r>
              <a:rPr lang="fr-FR" sz="2600" b="1" dirty="0"/>
              <a:t>5) Résultats</a:t>
            </a:r>
            <a:br>
              <a:rPr lang="fr-FR" sz="2600" b="1" dirty="0"/>
            </a:br>
            <a:r>
              <a:rPr lang="fr-FR" sz="2600" b="1" dirty="0"/>
              <a:t>6) Amélioration de OC</a:t>
            </a:r>
            <a:br>
              <a:rPr lang="fr-FR" sz="2600" b="1" dirty="0"/>
            </a:br>
            <a:r>
              <a:rPr lang="fr-FR" sz="2600" b="1" dirty="0"/>
              <a:t>7) Suite du projet</a:t>
            </a:r>
          </a:p>
        </p:txBody>
      </p:sp>
      <p:sp>
        <p:nvSpPr>
          <p:cNvPr id="17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1" r="32249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3" name="Picture 2" descr="FH Oberösterreich – Wikipedia">
            <a:extLst>
              <a:ext uri="{FF2B5EF4-FFF2-40B4-BE49-F238E27FC236}">
                <a16:creationId xmlns:a16="http://schemas.microsoft.com/office/drawing/2014/main" id="{499D708D-8D1E-4ADC-AA1F-BAA10C74D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77390"/>
            <a:ext cx="2009775" cy="125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905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A69F724-E2D9-DA84-EC3F-913439600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Exemple de diagramme</a:t>
            </a:r>
            <a:br>
              <a:rPr lang="fr-F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2000" dirty="0"/>
              <a:t>	</a:t>
            </a:r>
            <a:r>
              <a:rPr lang="fr-FR" sz="2400" dirty="0"/>
              <a:t>Ag-Cu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555428-EDF4-4913-9100-A44ED793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20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109D3FE-AB95-A214-809C-FF052F3BF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01" y="1785536"/>
            <a:ext cx="5376300" cy="424270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E877411-3877-CBB5-5958-E4297FA36650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5658255-A40C-3B43-EE06-415E5D4F7301}"/>
              </a:ext>
            </a:extLst>
          </p:cNvPr>
          <p:cNvSpPr txBox="1"/>
          <p:nvPr/>
        </p:nvSpPr>
        <p:spPr>
          <a:xfrm>
            <a:off x="762000" y="63240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</a:t>
            </a:r>
            <a:r>
              <a:rPr lang="fr-FR" dirty="0" err="1"/>
              <a:t>agcu</a:t>
            </a:r>
            <a:r>
              <a:rPr lang="fr-FR" dirty="0"/>
              <a:t> </a:t>
            </a:r>
          </a:p>
        </p:txBody>
      </p:sp>
      <p:pic>
        <p:nvPicPr>
          <p:cNvPr id="5" name="Image10">
            <a:extLst>
              <a:ext uri="{FF2B5EF4-FFF2-40B4-BE49-F238E27FC236}">
                <a16:creationId xmlns:a16="http://schemas.microsoft.com/office/drawing/2014/main" id="{2B697DBE-E3C6-259D-5ACA-57EA280D7EC8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9317" y="1690687"/>
            <a:ext cx="5376301" cy="463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76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aluminium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Al-Si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21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C85AD5-EBF8-03DC-5154-8867D9976A46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Database : Cost507R</a:t>
            </a:r>
          </a:p>
        </p:txBody>
      </p:sp>
      <p:pic>
        <p:nvPicPr>
          <p:cNvPr id="16386" name="Picture 2" descr="Click on the figure for the Equilibrium Point Calculation">
            <a:extLst>
              <a:ext uri="{FF2B5EF4-FFF2-40B4-BE49-F238E27FC236}">
                <a16:creationId xmlns:a16="http://schemas.microsoft.com/office/drawing/2014/main" id="{DFDA66AB-E046-46C0-4A93-765168860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910" y="1690688"/>
            <a:ext cx="5255380" cy="413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F12F35F-DABE-2769-B910-C4589CC86B6A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pic>
        <p:nvPicPr>
          <p:cNvPr id="6" name="Image11">
            <a:extLst>
              <a:ext uri="{FF2B5EF4-FFF2-40B4-BE49-F238E27FC236}">
                <a16:creationId xmlns:a16="http://schemas.microsoft.com/office/drawing/2014/main" id="{6B6B0C6D-E49D-437D-D7F9-C3605C35FF92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3137" y="1690688"/>
            <a:ext cx="5038725" cy="413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23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aluminium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Al-Mg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22</a:t>
            </a:fld>
            <a:endParaRPr lang="en-GB"/>
          </a:p>
        </p:txBody>
      </p:sp>
      <p:pic>
        <p:nvPicPr>
          <p:cNvPr id="3" name="Image1">
            <a:extLst>
              <a:ext uri="{FF2B5EF4-FFF2-40B4-BE49-F238E27FC236}">
                <a16:creationId xmlns:a16="http://schemas.microsoft.com/office/drawing/2014/main" id="{CAF0D660-07E6-3184-DED2-69B2FF631755}"/>
              </a:ext>
            </a:extLst>
          </p:cNvPr>
          <p:cNvPicPr/>
          <p:nvPr/>
        </p:nvPicPr>
        <p:blipFill rotWithShape="1">
          <a:blip r:embed="rId3">
            <a:lum/>
            <a:alphaModFix/>
          </a:blip>
          <a:srcRect t="2951"/>
          <a:stretch/>
        </p:blipFill>
        <p:spPr>
          <a:xfrm>
            <a:off x="352926" y="1690688"/>
            <a:ext cx="4920632" cy="4220608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5E1990-A96C-BAA3-185F-CA8FA3169B1E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96E003E-F6E6-6ACD-BCFD-933C3263E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4080" y="1637057"/>
            <a:ext cx="5500288" cy="427423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0763A9-293A-5B9A-3626-7046BB0A9014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</p:spTree>
    <p:extLst>
      <p:ext uri="{BB962C8B-B14F-4D97-AF65-F5344CB8AC3E}">
        <p14:creationId xmlns:p14="http://schemas.microsoft.com/office/powerpoint/2010/main" val="3463584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aluminium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Al-Ni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23</a:t>
            </a:fld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889C15-A725-520E-BFB9-66EEE398896F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alni-4slx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F35DCB-50AA-DD77-A8AB-FC5CC69E5582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pic>
        <p:nvPicPr>
          <p:cNvPr id="1026" name="Picture 2" descr="Al-Ni Phase Diagram">
            <a:extLst>
              <a:ext uri="{FF2B5EF4-FFF2-40B4-BE49-F238E27FC236}">
                <a16:creationId xmlns:a16="http://schemas.microsoft.com/office/drawing/2014/main" id="{1F17B0E0-6959-64F4-4FCC-59630EC03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885" y="1690688"/>
            <a:ext cx="5386421" cy="424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3">
            <a:extLst>
              <a:ext uri="{FF2B5EF4-FFF2-40B4-BE49-F238E27FC236}">
                <a16:creationId xmlns:a16="http://schemas.microsoft.com/office/drawing/2014/main" id="{F28EE7B7-90AD-32B6-2DAD-E7806867786C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4591" y="1728805"/>
            <a:ext cx="5694662" cy="44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272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24</a:t>
            </a:fld>
            <a:endParaRPr lang="en-GB"/>
          </a:p>
        </p:txBody>
      </p:sp>
      <p:pic>
        <p:nvPicPr>
          <p:cNvPr id="2050" name="Picture 2" descr="Iron-Carbon Phase Diagram Explained [with Graphs]">
            <a:extLst>
              <a:ext uri="{FF2B5EF4-FFF2-40B4-BE49-F238E27FC236}">
                <a16:creationId xmlns:a16="http://schemas.microsoft.com/office/drawing/2014/main" id="{044C7310-2F21-461E-A391-4F8564159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2862" y="1887489"/>
            <a:ext cx="5473065" cy="381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96B7377-05EC-DF3B-F913-7D222941CE25}"/>
              </a:ext>
            </a:extLst>
          </p:cNvPr>
          <p:cNvSpPr txBox="1"/>
          <p:nvPr/>
        </p:nvSpPr>
        <p:spPr>
          <a:xfrm>
            <a:off x="6096000" y="616958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fr-FR" dirty="0" err="1"/>
              <a:t>Factory</a:t>
            </a:r>
            <a:r>
              <a:rPr lang="fr-FR" dirty="0"/>
              <a:t> (engineering blog) 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8882BCB-170A-E9A1-E338-795C0B1F705E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steel7 </a:t>
            </a:r>
          </a:p>
        </p:txBody>
      </p:sp>
      <p:pic>
        <p:nvPicPr>
          <p:cNvPr id="3" name="Image4">
            <a:extLst>
              <a:ext uri="{FF2B5EF4-FFF2-40B4-BE49-F238E27FC236}">
                <a16:creationId xmlns:a16="http://schemas.microsoft.com/office/drawing/2014/main" id="{E46314CC-BA6E-DF31-8C38-6519C0CF7994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17094" y="1623925"/>
            <a:ext cx="4641370" cy="42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072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Fe-Zn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25</a:t>
            </a:fld>
            <a:endParaRPr lang="en-GB"/>
          </a:p>
        </p:txBody>
      </p:sp>
      <p:pic>
        <p:nvPicPr>
          <p:cNvPr id="7170" name="Picture 2" descr="Click on the figure for the Equilibrium Point Calculation">
            <a:extLst>
              <a:ext uri="{FF2B5EF4-FFF2-40B4-BE49-F238E27FC236}">
                <a16:creationId xmlns:a16="http://schemas.microsoft.com/office/drawing/2014/main" id="{5BC6D0DA-A586-577B-C29C-853F7CB0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7131" y="1541445"/>
            <a:ext cx="5516880" cy="4344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B8ADFAD-91D8-4223-F4BC-EA248C787266}"/>
              </a:ext>
            </a:extLst>
          </p:cNvPr>
          <p:cNvSpPr txBox="1"/>
          <p:nvPr/>
        </p:nvSpPr>
        <p:spPr>
          <a:xfrm>
            <a:off x="6096000" y="617920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1955511-BB79-DD23-47A9-A5CD4EFBF223}"/>
              </a:ext>
            </a:extLst>
          </p:cNvPr>
          <p:cNvSpPr txBox="1"/>
          <p:nvPr/>
        </p:nvSpPr>
        <p:spPr>
          <a:xfrm>
            <a:off x="609600" y="617168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FeZn-00Reu-LB-OC</a:t>
            </a:r>
          </a:p>
        </p:txBody>
      </p:sp>
      <p:pic>
        <p:nvPicPr>
          <p:cNvPr id="6" name="Image12">
            <a:extLst>
              <a:ext uri="{FF2B5EF4-FFF2-40B4-BE49-F238E27FC236}">
                <a16:creationId xmlns:a16="http://schemas.microsoft.com/office/drawing/2014/main" id="{5812AC0F-5EBB-0353-B8B2-99B417FEA683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7160" y="1567656"/>
            <a:ext cx="5486400" cy="429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5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Fe-Si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26</a:t>
            </a:fld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E33B1C6-B0C5-7579-4B0A-F6D88CEA7A60}"/>
              </a:ext>
            </a:extLst>
          </p:cNvPr>
          <p:cNvSpPr txBox="1"/>
          <p:nvPr/>
        </p:nvSpPr>
        <p:spPr>
          <a:xfrm>
            <a:off x="6096000" y="6169580"/>
            <a:ext cx="3671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en-US" dirty="0"/>
              <a:t>G. </a:t>
            </a:r>
            <a:r>
              <a:rPr lang="en-US" dirty="0" err="1"/>
              <a:t>Bertotti</a:t>
            </a:r>
            <a:r>
              <a:rPr lang="en-US" dirty="0"/>
              <a:t> and F. </a:t>
            </a:r>
            <a:r>
              <a:rPr lang="en-US" dirty="0" err="1"/>
              <a:t>Fiorillo</a:t>
            </a:r>
            <a:r>
              <a:rPr lang="en-US" dirty="0"/>
              <a:t>.  Properties of Metal</a:t>
            </a:r>
            <a:r>
              <a:rPr lang="fr-FR" dirty="0"/>
              <a:t>  </a:t>
            </a:r>
          </a:p>
        </p:txBody>
      </p:sp>
      <p:pic>
        <p:nvPicPr>
          <p:cNvPr id="3074" name="Picture 2" descr="Fe-Si phase diagram: the γ loop. For Si concentrations exceeding 1.86 wt% and negligible C concentrations, the α → γ transformation does not take place and there is freedom in the thermomechanical treatments. The width of the region where the α (b.c.c.) and γ (f.c.c.) phases coexist increases with the C content. ">
            <a:extLst>
              <a:ext uri="{FF2B5EF4-FFF2-40B4-BE49-F238E27FC236}">
                <a16:creationId xmlns:a16="http://schemas.microsoft.com/office/drawing/2014/main" id="{6A75B316-5945-F2C0-F82F-11F0778C6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027" y="1583281"/>
            <a:ext cx="4529288" cy="436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65E4540-A796-1858-C100-003E0BD64D01}"/>
              </a:ext>
            </a:extLst>
          </p:cNvPr>
          <p:cNvSpPr txBox="1"/>
          <p:nvPr/>
        </p:nvSpPr>
        <p:spPr>
          <a:xfrm>
            <a:off x="609600" y="617168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Steel7</a:t>
            </a:r>
          </a:p>
        </p:txBody>
      </p:sp>
      <p:pic>
        <p:nvPicPr>
          <p:cNvPr id="6" name="Image6">
            <a:extLst>
              <a:ext uri="{FF2B5EF4-FFF2-40B4-BE49-F238E27FC236}">
                <a16:creationId xmlns:a16="http://schemas.microsoft.com/office/drawing/2014/main" id="{7AA85B2F-7B63-3B2E-8F55-80A3DC193A85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4588" y="1583281"/>
            <a:ext cx="5267827" cy="4320088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727A7315-59EB-ED55-2822-84B87C435FB1}"/>
              </a:ext>
            </a:extLst>
          </p:cNvPr>
          <p:cNvGrpSpPr/>
          <p:nvPr/>
        </p:nvGrpSpPr>
        <p:grpSpPr>
          <a:xfrm>
            <a:off x="8132781" y="1690688"/>
            <a:ext cx="477819" cy="3584031"/>
            <a:chOff x="8132781" y="1690688"/>
            <a:chExt cx="477819" cy="35840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91F8468-4668-6517-664A-7FD0F0FBC1CF}"/>
                </a:ext>
              </a:extLst>
            </p:cNvPr>
            <p:cNvSpPr/>
            <p:nvPr/>
          </p:nvSpPr>
          <p:spPr>
            <a:xfrm>
              <a:off x="8132781" y="1690688"/>
              <a:ext cx="477819" cy="403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B3ECF91-EBF6-76E9-B1F9-4326988CF0A6}"/>
                </a:ext>
              </a:extLst>
            </p:cNvPr>
            <p:cNvSpPr/>
            <p:nvPr/>
          </p:nvSpPr>
          <p:spPr>
            <a:xfrm>
              <a:off x="8132781" y="4948518"/>
              <a:ext cx="477819" cy="3262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8184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Fe-Cu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27</a:t>
            </a:fld>
            <a:endParaRPr lang="en-GB"/>
          </a:p>
        </p:txBody>
      </p:sp>
      <p:pic>
        <p:nvPicPr>
          <p:cNvPr id="9218" name="Picture 2" descr="Click on the figure for the Equilibrium Point Calculation">
            <a:extLst>
              <a:ext uri="{FF2B5EF4-FFF2-40B4-BE49-F238E27FC236}">
                <a16:creationId xmlns:a16="http://schemas.microsoft.com/office/drawing/2014/main" id="{9CB0E61C-037F-4A04-53A6-A677A9BEA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324" y="1504950"/>
            <a:ext cx="4886476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8DC5FF0-8223-D990-2259-EC5A290FAC86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8BD6FFD-972F-4792-7D12-BACED6F36727}"/>
              </a:ext>
            </a:extLst>
          </p:cNvPr>
          <p:cNvSpPr txBox="1"/>
          <p:nvPr/>
        </p:nvSpPr>
        <p:spPr>
          <a:xfrm>
            <a:off x="609600" y="617168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2524796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Fe-Mg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28</a:t>
            </a:fld>
            <a:endParaRPr lang="en-GB"/>
          </a:p>
        </p:txBody>
      </p:sp>
      <p:pic>
        <p:nvPicPr>
          <p:cNvPr id="10242" name="Picture 2" descr="Click on the figure for the Equilibrium Point Calculation">
            <a:extLst>
              <a:ext uri="{FF2B5EF4-FFF2-40B4-BE49-F238E27FC236}">
                <a16:creationId xmlns:a16="http://schemas.microsoft.com/office/drawing/2014/main" id="{7CAB583E-4087-B47D-BF7D-3A144ECE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54480"/>
            <a:ext cx="5156200" cy="406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6D9B0B4-B136-A138-6C96-ED06C30C13EE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A179AB5-9E93-67A5-2EED-33A2D1428542}"/>
              </a:ext>
            </a:extLst>
          </p:cNvPr>
          <p:cNvSpPr txBox="1"/>
          <p:nvPr/>
        </p:nvSpPr>
        <p:spPr>
          <a:xfrm>
            <a:off x="609600" y="617168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</a:t>
            </a:r>
          </a:p>
        </p:txBody>
      </p:sp>
      <p:pic>
        <p:nvPicPr>
          <p:cNvPr id="6" name="Image18">
            <a:extLst>
              <a:ext uri="{FF2B5EF4-FFF2-40B4-BE49-F238E27FC236}">
                <a16:creationId xmlns:a16="http://schemas.microsoft.com/office/drawing/2014/main" id="{8FCC9067-659F-A5C5-6743-31C44A2B3644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01052" y="1554479"/>
            <a:ext cx="5342022" cy="43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42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2000" dirty="0"/>
              <a:t>	</a:t>
            </a:r>
            <a:r>
              <a:rPr lang="fr-FR" sz="2400" dirty="0" err="1"/>
              <a:t>Fe-Al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29</a:t>
            </a:fld>
            <a:endParaRPr lang="en-GB"/>
          </a:p>
        </p:txBody>
      </p:sp>
      <p:pic>
        <p:nvPicPr>
          <p:cNvPr id="19458" name="Picture 2" descr="Click on the figure for the Equilibrium Point Calculation">
            <a:extLst>
              <a:ext uri="{FF2B5EF4-FFF2-40B4-BE49-F238E27FC236}">
                <a16:creationId xmlns:a16="http://schemas.microsoft.com/office/drawing/2014/main" id="{AD9D9495-1B07-AEEE-80D5-6EC23421A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484" y="1659153"/>
            <a:ext cx="5354287" cy="421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1DA6636-C17B-EE37-1310-6060089F222F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69377E8-A884-6999-DD56-7F1DBCD247C8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6" name="Image5">
            <a:extLst>
              <a:ext uri="{FF2B5EF4-FFF2-40B4-BE49-F238E27FC236}">
                <a16:creationId xmlns:a16="http://schemas.microsoft.com/office/drawing/2014/main" id="{E42DFD52-0868-05AB-8BBB-590EFBF9926D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6674" y="1729252"/>
            <a:ext cx="5048968" cy="407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953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178DADA-1577-ECFE-F8A0-77428229E9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6892" y="1773992"/>
            <a:ext cx="9758215" cy="45823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DBC12E-F4B5-1571-A521-B3998351C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</a:t>
            </a:fld>
            <a:endParaRPr lang="en-GB"/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CD224762-C680-E369-9F26-0270CA596E36}"/>
              </a:ext>
            </a:extLst>
          </p:cNvPr>
          <p:cNvSpPr txBox="1">
            <a:spLocks/>
          </p:cNvSpPr>
          <p:nvPr/>
        </p:nvSpPr>
        <p:spPr>
          <a:xfrm>
            <a:off x="200025" y="136525"/>
            <a:ext cx="9782175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aciers Advanced High-</a:t>
            </a:r>
            <a:r>
              <a:rPr lang="fr-FR" sz="4000" dirty="0" err="1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Strength</a:t>
            </a:r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 Steel (AHSS)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2634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Fe-Nb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30</a:t>
            </a:fld>
            <a:endParaRPr lang="en-GB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D940937-AF11-9505-D68E-1B6D8B89EF35}"/>
              </a:ext>
            </a:extLst>
          </p:cNvPr>
          <p:cNvSpPr txBox="1"/>
          <p:nvPr/>
        </p:nvSpPr>
        <p:spPr>
          <a:xfrm>
            <a:off x="5791031" y="6211669"/>
            <a:ext cx="4604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en-US" dirty="0"/>
              <a:t>KTH Royal Institute of Technology</a:t>
            </a:r>
          </a:p>
          <a:p>
            <a:r>
              <a:rPr lang="fr-FR" dirty="0"/>
              <a:t>  </a:t>
            </a:r>
          </a:p>
        </p:txBody>
      </p:sp>
      <p:pic>
        <p:nvPicPr>
          <p:cNvPr id="5122" name="Picture 2" descr="a) Typical photo of the QT sample and (b) Fe-Nb equilibrium phase... |  Download Scientific Diagram">
            <a:extLst>
              <a:ext uri="{FF2B5EF4-FFF2-40B4-BE49-F238E27FC236}">
                <a16:creationId xmlns:a16="http://schemas.microsoft.com/office/drawing/2014/main" id="{05EC09E9-6D42-15F6-7038-A3C2A3E97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2"/>
          <a:stretch/>
        </p:blipFill>
        <p:spPr bwMode="auto">
          <a:xfrm>
            <a:off x="5982899" y="1835369"/>
            <a:ext cx="5518971" cy="400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DFA1125B-B003-8EB4-7454-B7819ACD3430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Iron4 </a:t>
            </a:r>
          </a:p>
        </p:txBody>
      </p:sp>
      <p:pic>
        <p:nvPicPr>
          <p:cNvPr id="7" name="Image7">
            <a:extLst>
              <a:ext uri="{FF2B5EF4-FFF2-40B4-BE49-F238E27FC236}">
                <a16:creationId xmlns:a16="http://schemas.microsoft.com/office/drawing/2014/main" id="{CE505236-0290-45F4-A9F5-496EC27806C8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81095" y="1466497"/>
            <a:ext cx="5309936" cy="43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38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Fe-Mo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31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FA9DE78-D829-8418-46B7-0283D4493D59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</a:t>
            </a:r>
            <a:r>
              <a:rPr lang="fr-FR" dirty="0" err="1"/>
              <a:t>steel</a:t>
            </a:r>
            <a:r>
              <a:rPr lang="fr-FR" dirty="0"/>
              <a:t> 1 </a:t>
            </a:r>
          </a:p>
        </p:txBody>
      </p:sp>
      <p:pic>
        <p:nvPicPr>
          <p:cNvPr id="12290" name="Picture 2" descr="Click on the figure for the Equilibrium Point Calculation">
            <a:extLst>
              <a:ext uri="{FF2B5EF4-FFF2-40B4-BE49-F238E27FC236}">
                <a16:creationId xmlns:a16="http://schemas.microsoft.com/office/drawing/2014/main" id="{E7EE6CA3-B6DA-6CBB-4B59-689A8FBD4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214" y="1690687"/>
            <a:ext cx="5254767" cy="413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7DC56CE-5ED8-D758-D03C-D796B4789F4E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pic>
        <p:nvPicPr>
          <p:cNvPr id="7" name="Image13">
            <a:extLst>
              <a:ext uri="{FF2B5EF4-FFF2-40B4-BE49-F238E27FC236}">
                <a16:creationId xmlns:a16="http://schemas.microsoft.com/office/drawing/2014/main" id="{9B2E2DE4-2C3D-ECD9-DF48-0548329B9E20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52926" y="1690687"/>
            <a:ext cx="5551320" cy="431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322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2000" dirty="0"/>
              <a:t>	</a:t>
            </a:r>
            <a:r>
              <a:rPr lang="fr-FR" sz="2400" dirty="0"/>
              <a:t>Fe-Ti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32</a:t>
            </a:fld>
            <a:endParaRPr lang="en-GB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09BC745-E95C-7130-7065-597BFB93AED4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iron4 </a:t>
            </a:r>
          </a:p>
        </p:txBody>
      </p:sp>
      <p:pic>
        <p:nvPicPr>
          <p:cNvPr id="13314" name="Picture 2" descr="Click on the figure for the Equilibrium Point Calculation">
            <a:extLst>
              <a:ext uri="{FF2B5EF4-FFF2-40B4-BE49-F238E27FC236}">
                <a16:creationId xmlns:a16="http://schemas.microsoft.com/office/drawing/2014/main" id="{4B1F042B-9461-4170-57F3-24C36C7F1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140" y="1690688"/>
            <a:ext cx="5145222" cy="405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A7CD94F-D7E3-6695-FBCF-37D6B4E2112B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pic>
        <p:nvPicPr>
          <p:cNvPr id="7" name="Image14">
            <a:extLst>
              <a:ext uri="{FF2B5EF4-FFF2-40B4-BE49-F238E27FC236}">
                <a16:creationId xmlns:a16="http://schemas.microsoft.com/office/drawing/2014/main" id="{A37746B0-0C0A-746C-0EBD-F3587A9DC19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5682" y="1794228"/>
            <a:ext cx="5450020" cy="405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08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fr-FR" sz="2000" dirty="0"/>
              <a:t>	</a:t>
            </a:r>
            <a:r>
              <a:rPr lang="fr-FR" sz="2400" dirty="0"/>
              <a:t>Fe-V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33</a:t>
            </a:fld>
            <a:endParaRPr lang="en-GB"/>
          </a:p>
        </p:txBody>
      </p:sp>
      <p:pic>
        <p:nvPicPr>
          <p:cNvPr id="14338" name="Picture 2" descr="Click on the figure for the Equilibrium Point Calculation">
            <a:extLst>
              <a:ext uri="{FF2B5EF4-FFF2-40B4-BE49-F238E27FC236}">
                <a16:creationId xmlns:a16="http://schemas.microsoft.com/office/drawing/2014/main" id="{FD2D10E1-FFE9-CADF-AE01-79F684269A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414" y="1657605"/>
            <a:ext cx="5584371" cy="439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518DD45-5015-78E3-148B-FB6EFFA12486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2BF97299-3878-74F8-9BF8-D9A84089BFA5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iron4 </a:t>
            </a:r>
          </a:p>
        </p:txBody>
      </p:sp>
      <p:pic>
        <p:nvPicPr>
          <p:cNvPr id="7" name="Image15">
            <a:extLst>
              <a:ext uri="{FF2B5EF4-FFF2-40B4-BE49-F238E27FC236}">
                <a16:creationId xmlns:a16="http://schemas.microsoft.com/office/drawing/2014/main" id="{493BCE8F-F6B7-4E7F-B9A6-FE9F9603BAE6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7706" y="1600458"/>
            <a:ext cx="5444082" cy="43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827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34</a:t>
            </a:fld>
            <a:endParaRPr lang="en-GB"/>
          </a:p>
        </p:txBody>
      </p:sp>
      <p:pic>
        <p:nvPicPr>
          <p:cNvPr id="3" name="Image7">
            <a:extLst>
              <a:ext uri="{FF2B5EF4-FFF2-40B4-BE49-F238E27FC236}">
                <a16:creationId xmlns:a16="http://schemas.microsoft.com/office/drawing/2014/main" id="{A0339F27-AA96-2EB4-73BB-B78D0B484D52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64316" y="1690688"/>
            <a:ext cx="5508457" cy="4064473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2052" name="Picture 4" descr="Plot of the phase diagram in Fe-Cr system using FactSage thermochmical... |  Download Scientific Diagram">
            <a:extLst>
              <a:ext uri="{FF2B5EF4-FFF2-40B4-BE49-F238E27FC236}">
                <a16:creationId xmlns:a16="http://schemas.microsoft.com/office/drawing/2014/main" id="{A2E46D72-26AD-5F29-9D26-52B81C42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029" y="1651537"/>
            <a:ext cx="5246771" cy="409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CB222A7-2E43-76BA-0C87-9B20E15E75AE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C5CF08-CA62-C31A-B5DC-FD27A7C953A3}"/>
              </a:ext>
            </a:extLst>
          </p:cNvPr>
          <p:cNvSpPr txBox="1"/>
          <p:nvPr/>
        </p:nvSpPr>
        <p:spPr>
          <a:xfrm>
            <a:off x="609600" y="6171684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steel1</a:t>
            </a:r>
          </a:p>
        </p:txBody>
      </p:sp>
    </p:spTree>
    <p:extLst>
      <p:ext uri="{BB962C8B-B14F-4D97-AF65-F5344CB8AC3E}">
        <p14:creationId xmlns:p14="http://schemas.microsoft.com/office/powerpoint/2010/main" val="4254333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Fe-Cr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35</a:t>
            </a:fld>
            <a:endParaRPr lang="en-GB"/>
          </a:p>
        </p:txBody>
      </p:sp>
      <p:pic>
        <p:nvPicPr>
          <p:cNvPr id="5122" name="Picture 2" descr="Click on the figure for the Equilibrium Point Calculation">
            <a:extLst>
              <a:ext uri="{FF2B5EF4-FFF2-40B4-BE49-F238E27FC236}">
                <a16:creationId xmlns:a16="http://schemas.microsoft.com/office/drawing/2014/main" id="{DC34DC1E-D435-14F1-5789-EE746A86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0680" y="1464310"/>
            <a:ext cx="5743120" cy="452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721B28E1-6FBE-BB22-F975-49CC9BFEDF56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78E0C11-A6B5-BC5E-8D7A-F995E5B6E299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</a:t>
            </a:r>
            <a:r>
              <a:rPr lang="fr-FR" dirty="0" err="1"/>
              <a:t>steel</a:t>
            </a:r>
            <a:r>
              <a:rPr lang="fr-FR" dirty="0"/>
              <a:t> 1 </a:t>
            </a:r>
          </a:p>
        </p:txBody>
      </p:sp>
      <p:pic>
        <p:nvPicPr>
          <p:cNvPr id="7" name="Image16">
            <a:extLst>
              <a:ext uri="{FF2B5EF4-FFF2-40B4-BE49-F238E27FC236}">
                <a16:creationId xmlns:a16="http://schemas.microsoft.com/office/drawing/2014/main" id="{A587D2B9-C9CC-C48E-A896-5A32F7A55A3C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60421" y="1500464"/>
            <a:ext cx="5314699" cy="445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2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Fe-Mn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36</a:t>
            </a:fld>
            <a:endParaRPr lang="en-GB"/>
          </a:p>
        </p:txBody>
      </p:sp>
      <p:pic>
        <p:nvPicPr>
          <p:cNvPr id="15362" name="Picture 2" descr="Click on the figure for the Equilibrium Point Calculation">
            <a:extLst>
              <a:ext uri="{FF2B5EF4-FFF2-40B4-BE49-F238E27FC236}">
                <a16:creationId xmlns:a16="http://schemas.microsoft.com/office/drawing/2014/main" id="{F99E046F-5309-759A-E417-28EFA3E9B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958" y="1569245"/>
            <a:ext cx="5366052" cy="4225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501AA7F6-DAB2-DDF6-1142-E210DBE62497}"/>
              </a:ext>
            </a:extLst>
          </p:cNvPr>
          <p:cNvSpPr txBox="1"/>
          <p:nvPr/>
        </p:nvSpPr>
        <p:spPr>
          <a:xfrm>
            <a:off x="6096000" y="6159955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4693AFC-DA3D-7EBB-37C7-513176AE26FD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7" name="Image17">
            <a:extLst>
              <a:ext uri="{FF2B5EF4-FFF2-40B4-BE49-F238E27FC236}">
                <a16:creationId xmlns:a16="http://schemas.microsoft.com/office/drawing/2014/main" id="{7EAE07CD-7AE5-2AF3-D795-AC13368C129B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1972" y="1719808"/>
            <a:ext cx="5218196" cy="404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955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Fe-Cr-Ni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37</a:t>
            </a:fld>
            <a:endParaRPr lang="en-GB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F5132DE-097E-1146-A78C-778DA65914D0}"/>
              </a:ext>
            </a:extLst>
          </p:cNvPr>
          <p:cNvSpPr txBox="1"/>
          <p:nvPr/>
        </p:nvSpPr>
        <p:spPr>
          <a:xfrm>
            <a:off x="6096000" y="616958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EEECAE-979C-FD16-5768-885BCDB22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90" y="1624567"/>
            <a:ext cx="5276850" cy="436245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BC0EC5A-7B5A-B78B-E8CB-9947CF967694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3" name="Image12">
            <a:extLst>
              <a:ext uri="{FF2B5EF4-FFF2-40B4-BE49-F238E27FC236}">
                <a16:creationId xmlns:a16="http://schemas.microsoft.com/office/drawing/2014/main" id="{DA38EDF3-BB98-0CF3-F6C5-F0360324E4FC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69132" y="1624567"/>
            <a:ext cx="4928510" cy="4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020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38</a:t>
            </a:fld>
            <a:endParaRPr lang="en-GB"/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04693AFC-DA3D-7EBB-37C7-513176AE26FD}"/>
              </a:ext>
            </a:extLst>
          </p:cNvPr>
          <p:cNvSpPr txBox="1"/>
          <p:nvPr/>
        </p:nvSpPr>
        <p:spPr>
          <a:xfrm>
            <a:off x="9899515" y="587553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5" name="Image14">
            <a:extLst>
              <a:ext uri="{FF2B5EF4-FFF2-40B4-BE49-F238E27FC236}">
                <a16:creationId xmlns:a16="http://schemas.microsoft.com/office/drawing/2014/main" id="{8D409097-F9EF-1903-65F3-76A4190A4A2D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64302" y="3536808"/>
            <a:ext cx="3652711" cy="3103145"/>
          </a:xfrm>
          <a:prstGeom prst="rect">
            <a:avLst/>
          </a:prstGeom>
        </p:spPr>
      </p:pic>
      <p:pic>
        <p:nvPicPr>
          <p:cNvPr id="6" name="Image13">
            <a:extLst>
              <a:ext uri="{FF2B5EF4-FFF2-40B4-BE49-F238E27FC236}">
                <a16:creationId xmlns:a16="http://schemas.microsoft.com/office/drawing/2014/main" id="{BCCDFFD2-F69B-FA7F-8BDE-964A86DFBA79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9090" y="219033"/>
            <a:ext cx="3652711" cy="3103145"/>
          </a:xfrm>
          <a:prstGeom prst="rect">
            <a:avLst/>
          </a:prstGeom>
        </p:spPr>
      </p:pic>
      <p:pic>
        <p:nvPicPr>
          <p:cNvPr id="7" name="Image12">
            <a:extLst>
              <a:ext uri="{FF2B5EF4-FFF2-40B4-BE49-F238E27FC236}">
                <a16:creationId xmlns:a16="http://schemas.microsoft.com/office/drawing/2014/main" id="{82CBB99D-5443-ED69-6AB6-0FB31110442A}"/>
              </a:ext>
            </a:extLst>
          </p:cNvPr>
          <p:cNvPicPr/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231570" y="219032"/>
            <a:ext cx="3652711" cy="3103145"/>
          </a:xfrm>
          <a:prstGeom prst="rect">
            <a:avLst/>
          </a:prstGeom>
        </p:spPr>
      </p:pic>
      <p:pic>
        <p:nvPicPr>
          <p:cNvPr id="8" name="Image1">
            <a:extLst>
              <a:ext uri="{FF2B5EF4-FFF2-40B4-BE49-F238E27FC236}">
                <a16:creationId xmlns:a16="http://schemas.microsoft.com/office/drawing/2014/main" id="{BCA3C3F0-E7EC-4C3B-BC0F-EBDF114FB3A6}"/>
              </a:ext>
            </a:extLst>
          </p:cNvPr>
          <p:cNvPicPr/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29090" y="3535821"/>
            <a:ext cx="3652711" cy="310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67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Fe-Cr-Mo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39</a:t>
            </a:fld>
            <a:endParaRPr lang="en-GB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EDCCA80-0043-56F4-7DA5-1FA367277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03378"/>
            <a:ext cx="5060120" cy="419897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934F129-77E6-A96D-9E1D-CE2B24AD34E5}"/>
              </a:ext>
            </a:extLst>
          </p:cNvPr>
          <p:cNvSpPr txBox="1"/>
          <p:nvPr/>
        </p:nvSpPr>
        <p:spPr>
          <a:xfrm>
            <a:off x="6369880" y="598701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CRCT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17CB8AC-A349-52CE-5B42-59B70B266337}"/>
              </a:ext>
            </a:extLst>
          </p:cNvPr>
          <p:cNvSpPr txBox="1"/>
          <p:nvPr/>
        </p:nvSpPr>
        <p:spPr>
          <a:xfrm>
            <a:off x="609600" y="6171684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Database</a:t>
            </a:r>
            <a:r>
              <a:rPr lang="fr-FR" dirty="0"/>
              <a:t> : Cost507R </a:t>
            </a:r>
          </a:p>
        </p:txBody>
      </p:sp>
      <p:pic>
        <p:nvPicPr>
          <p:cNvPr id="7" name="Image15">
            <a:extLst>
              <a:ext uri="{FF2B5EF4-FFF2-40B4-BE49-F238E27FC236}">
                <a16:creationId xmlns:a16="http://schemas.microsoft.com/office/drawing/2014/main" id="{6E1B9022-2CA1-4F05-BBA0-F2C87527711F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77011" y="1690688"/>
            <a:ext cx="5060120" cy="436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396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24BD6-89C8-863B-E242-7259691A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</a:t>
            </a:fld>
            <a:endParaRPr lang="en-GB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9FA45076-B354-2982-0DDE-087EDD375826}"/>
              </a:ext>
            </a:extLst>
          </p:cNvPr>
          <p:cNvSpPr txBox="1">
            <a:spLocks/>
          </p:cNvSpPr>
          <p:nvPr/>
        </p:nvSpPr>
        <p:spPr>
          <a:xfrm>
            <a:off x="239215" y="1925541"/>
            <a:ext cx="6385253" cy="47959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400" dirty="0"/>
          </a:p>
          <a:p>
            <a:pPr marL="0" indent="0">
              <a:buNone/>
            </a:pPr>
            <a:endParaRPr lang="en-GB" sz="1400" dirty="0"/>
          </a:p>
          <a:p>
            <a:endParaRPr lang="en-GB" sz="1400" dirty="0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725029BC-1F4C-EB36-F81F-A8D72FA9C967}"/>
              </a:ext>
            </a:extLst>
          </p:cNvPr>
          <p:cNvSpPr txBox="1">
            <a:spLocks/>
          </p:cNvSpPr>
          <p:nvPr/>
        </p:nvSpPr>
        <p:spPr>
          <a:xfrm>
            <a:off x="577891" y="314198"/>
            <a:ext cx="570789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</a:t>
            </a:r>
            <a:r>
              <a:rPr lang="fr-FR" sz="400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types d’acier </a:t>
            </a:r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à haute résistance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4098" name="Picture 2" descr="Mécanique - CMN Industrie">
            <a:extLst>
              <a:ext uri="{FF2B5EF4-FFF2-40B4-BE49-F238E27FC236}">
                <a16:creationId xmlns:a16="http://schemas.microsoft.com/office/drawing/2014/main" id="{7BCC6C5B-75F8-C267-A34E-42D503794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484" y="1853512"/>
            <a:ext cx="3259511" cy="2441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texte 5">
            <a:extLst>
              <a:ext uri="{FF2B5EF4-FFF2-40B4-BE49-F238E27FC236}">
                <a16:creationId xmlns:a16="http://schemas.microsoft.com/office/drawing/2014/main" id="{DC64F0ED-1C11-6E98-9DD4-F33ADFA8E9C3}"/>
              </a:ext>
            </a:extLst>
          </p:cNvPr>
          <p:cNvSpPr txBox="1">
            <a:spLocks/>
          </p:cNvSpPr>
          <p:nvPr/>
        </p:nvSpPr>
        <p:spPr>
          <a:xfrm>
            <a:off x="239215" y="1925541"/>
            <a:ext cx="8936869" cy="47959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Acier C-Mn (C-Mn)</a:t>
            </a:r>
          </a:p>
          <a:p>
            <a:pPr marL="0" indent="0">
              <a:buNone/>
            </a:pPr>
            <a:r>
              <a:rPr lang="fr-FR" sz="2400" dirty="0"/>
              <a:t>	Composé de Carbone, Manganèse, Aluminium, Silicium </a:t>
            </a:r>
          </a:p>
          <a:p>
            <a:pPr marL="0" indent="0">
              <a:buNone/>
            </a:pPr>
            <a:r>
              <a:rPr lang="fr-FR" sz="2400" dirty="0"/>
              <a:t>	Usinabilité améliorée</a:t>
            </a:r>
          </a:p>
          <a:p>
            <a:pPr marL="0" indent="0">
              <a:buNone/>
            </a:pPr>
            <a:r>
              <a:rPr lang="fr-FR" sz="2400" dirty="0"/>
              <a:t>	Bonnes propriétés mécaniques</a:t>
            </a:r>
          </a:p>
          <a:p>
            <a:pPr marL="0" indent="0">
              <a:buNone/>
            </a:pPr>
            <a:r>
              <a:rPr lang="fr-FR" sz="2400" dirty="0"/>
              <a:t>	</a:t>
            </a:r>
            <a:br>
              <a:rPr lang="fr-FR" sz="2400" dirty="0"/>
            </a:br>
            <a:r>
              <a:rPr lang="fr-FR" sz="2400" dirty="0"/>
              <a:t>	</a:t>
            </a:r>
          </a:p>
          <a:p>
            <a:pPr marL="0" indent="0">
              <a:buNone/>
            </a:pPr>
            <a:r>
              <a:rPr lang="fr-FR" sz="2400" dirty="0"/>
              <a:t>	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965602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DBA64-AF65-791F-66A0-A52ECBEEB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Fe-Cr-C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21BE3F-1395-EBC8-9112-9557D7F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40</a:t>
            </a:fld>
            <a:endParaRPr lang="en-GB"/>
          </a:p>
        </p:txBody>
      </p:sp>
      <p:pic>
        <p:nvPicPr>
          <p:cNvPr id="3" name="Image16">
            <a:extLst>
              <a:ext uri="{FF2B5EF4-FFF2-40B4-BE49-F238E27FC236}">
                <a16:creationId xmlns:a16="http://schemas.microsoft.com/office/drawing/2014/main" id="{8BBA9FD8-E3BF-E6A7-698F-C8EF6010CA6F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38200" y="1547328"/>
            <a:ext cx="9841547" cy="517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585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AE0784-B576-C89D-2A56-9BE425733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41</a:t>
            </a:fld>
            <a:endParaRPr lang="en-GB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1FF9C1E3-B304-CB8B-AA3B-9CCB015C0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Etudes des alliages à base de fer</a:t>
            </a:r>
            <a:br>
              <a:rPr lang="fr-FR" dirty="0"/>
            </a:br>
            <a:r>
              <a:rPr lang="fr-FR" sz="2000" dirty="0"/>
              <a:t>	</a:t>
            </a:r>
            <a:r>
              <a:rPr lang="fr-FR" sz="2400" dirty="0"/>
              <a:t>Fe-Mn-C</a:t>
            </a:r>
            <a:endParaRPr lang="fr-FR" dirty="0"/>
          </a:p>
        </p:txBody>
      </p:sp>
      <p:pic>
        <p:nvPicPr>
          <p:cNvPr id="7" name="Image2">
            <a:extLst>
              <a:ext uri="{FF2B5EF4-FFF2-40B4-BE49-F238E27FC236}">
                <a16:creationId xmlns:a16="http://schemas.microsoft.com/office/drawing/2014/main" id="{7C135079-3A0A-32DB-2AF2-2E3498E47576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8227060" y="2030011"/>
            <a:ext cx="3814762" cy="3327400"/>
          </a:xfrm>
          <a:prstGeom prst="rect">
            <a:avLst/>
          </a:prstGeom>
        </p:spPr>
      </p:pic>
      <p:pic>
        <p:nvPicPr>
          <p:cNvPr id="8" name="Image3">
            <a:extLst>
              <a:ext uri="{FF2B5EF4-FFF2-40B4-BE49-F238E27FC236}">
                <a16:creationId xmlns:a16="http://schemas.microsoft.com/office/drawing/2014/main" id="{35657EFA-F254-0A97-0AB1-27354972CF60}"/>
              </a:ext>
            </a:extLst>
          </p:cNvPr>
          <p:cNvPicPr/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88619" y="2030011"/>
            <a:ext cx="3814762" cy="3327400"/>
          </a:xfrm>
          <a:prstGeom prst="rect">
            <a:avLst/>
          </a:prstGeom>
        </p:spPr>
      </p:pic>
      <p:pic>
        <p:nvPicPr>
          <p:cNvPr id="9" name="Image4">
            <a:extLst>
              <a:ext uri="{FF2B5EF4-FFF2-40B4-BE49-F238E27FC236}">
                <a16:creationId xmlns:a16="http://schemas.microsoft.com/office/drawing/2014/main" id="{CB0F7F25-2646-158C-CFF3-A618727D05C3}"/>
              </a:ext>
            </a:extLst>
          </p:cNvPr>
          <p:cNvPicPr/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50178" y="2030011"/>
            <a:ext cx="3814762" cy="332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907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38BC5A-5B31-30A9-C2DA-4D79E2B5A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42</a:t>
            </a:fld>
            <a:endParaRPr lang="en-GB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338A2C5C-BDB7-CD2F-B70A-AEE9B7CD8237}"/>
              </a:ext>
            </a:extLst>
          </p:cNvPr>
          <p:cNvSpPr txBox="1">
            <a:spLocks/>
          </p:cNvSpPr>
          <p:nvPr/>
        </p:nvSpPr>
        <p:spPr>
          <a:xfrm>
            <a:off x="972185" y="151131"/>
            <a:ext cx="9782175" cy="72263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améliorations de OpenCalphad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6" name="Image7" descr="Une image contenant texte&#10;&#10;Description générée automatiquement">
            <a:extLst>
              <a:ext uri="{FF2B5EF4-FFF2-40B4-BE49-F238E27FC236}">
                <a16:creationId xmlns:a16="http://schemas.microsoft.com/office/drawing/2014/main" id="{F46AAE43-0A50-BE40-65F2-31FD68E3E901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008505" y="1184910"/>
            <a:ext cx="7541895" cy="448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614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F87C45-C736-CECF-915D-E71E2DC3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Suite du projet 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7858EE1-96B7-EDC5-87F6-6C8322A4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43</a:t>
            </a:fld>
            <a:endParaRPr lang="en-GB"/>
          </a:p>
        </p:txBody>
      </p:sp>
      <p:pic>
        <p:nvPicPr>
          <p:cNvPr id="5" name="Image 4" descr="Aperçu de l’image">
            <a:extLst>
              <a:ext uri="{FF2B5EF4-FFF2-40B4-BE49-F238E27FC236}">
                <a16:creationId xmlns:a16="http://schemas.microsoft.com/office/drawing/2014/main" id="{25493F8E-3735-965A-DEB2-C48117A42D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014" y="2137830"/>
            <a:ext cx="4925344" cy="309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54E5767-EAC3-ED17-68EA-F444C3C82E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91" y="2137830"/>
            <a:ext cx="5127002" cy="309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315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F324B67-BB83-61AC-C391-EE1E6CEDE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44</a:t>
            </a:fld>
            <a:endParaRPr lang="en-GB"/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0A57EFB7-FA2D-7695-6818-AEACACDC1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chemeClr val="accent2">
                    <a:lumMod val="75000"/>
                  </a:schemeClr>
                </a:solidFill>
              </a:rPr>
              <a:t>Etude des microstructures</a:t>
            </a:r>
            <a:endParaRPr lang="en-GB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321AC3B-B0C3-E3F8-27F5-07CFFFCD9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67" y="1456768"/>
            <a:ext cx="11260137" cy="3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84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24BD6-89C8-863B-E242-7259691A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5</a:t>
            </a:fld>
            <a:endParaRPr lang="en-GB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9FA45076-B354-2982-0DDE-087EDD375826}"/>
              </a:ext>
            </a:extLst>
          </p:cNvPr>
          <p:cNvSpPr txBox="1">
            <a:spLocks/>
          </p:cNvSpPr>
          <p:nvPr/>
        </p:nvSpPr>
        <p:spPr>
          <a:xfrm>
            <a:off x="239215" y="1925541"/>
            <a:ext cx="8936869" cy="47959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Acier martensitique (MS)</a:t>
            </a:r>
          </a:p>
          <a:p>
            <a:pPr marL="0" indent="0">
              <a:buNone/>
            </a:pPr>
            <a:r>
              <a:rPr lang="fr-FR" sz="2400" dirty="0"/>
              <a:t>	&lt; 2% éléments d’alliage -&gt; bonne aptitude au soudage</a:t>
            </a:r>
          </a:p>
          <a:p>
            <a:pPr marL="0" indent="0">
              <a:buNone/>
            </a:pPr>
            <a:r>
              <a:rPr lang="fr-FR" sz="2400" dirty="0"/>
              <a:t>	Bonne résistance à la traction et limite d’élasticité</a:t>
            </a:r>
          </a:p>
          <a:p>
            <a:pPr marL="0" indent="0">
              <a:buNone/>
            </a:pPr>
            <a:r>
              <a:rPr lang="fr-FR" sz="2400" dirty="0"/>
              <a:t>	Adapté au formage à froid pliage, profilage à froid et estampage</a:t>
            </a:r>
          </a:p>
          <a:p>
            <a:pPr marL="0" indent="0">
              <a:buNone/>
            </a:pPr>
            <a:r>
              <a:rPr lang="fr-FR" sz="2400" dirty="0"/>
              <a:t>	Peu couteux notamment en comparaison à l’aluminium</a:t>
            </a:r>
          </a:p>
          <a:p>
            <a:pPr marL="0" indent="0">
              <a:buNone/>
            </a:pPr>
            <a:r>
              <a:rPr lang="fr-FR" sz="2400" dirty="0"/>
              <a:t>	Utilisation dans le secteur de l’énergie, alimentaire, …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725029BC-1F4C-EB36-F81F-A8D72FA9C967}"/>
              </a:ext>
            </a:extLst>
          </p:cNvPr>
          <p:cNvSpPr txBox="1">
            <a:spLocks/>
          </p:cNvSpPr>
          <p:nvPr/>
        </p:nvSpPr>
        <p:spPr>
          <a:xfrm>
            <a:off x="577891" y="314198"/>
            <a:ext cx="570789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types d’acier à haute résistance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42B806D-5FF2-FE21-F02D-60EFA8CCF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343" y="2407886"/>
            <a:ext cx="3251442" cy="204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20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024BD6-89C8-863B-E242-7259691A3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6</a:t>
            </a:fld>
            <a:endParaRPr lang="en-GB"/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9FA45076-B354-2982-0DDE-087EDD375826}"/>
              </a:ext>
            </a:extLst>
          </p:cNvPr>
          <p:cNvSpPr txBox="1">
            <a:spLocks/>
          </p:cNvSpPr>
          <p:nvPr/>
        </p:nvSpPr>
        <p:spPr>
          <a:xfrm>
            <a:off x="239215" y="1925541"/>
            <a:ext cx="8936869" cy="479593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/>
              <a:t>Acier TRIP</a:t>
            </a:r>
          </a:p>
          <a:p>
            <a:pPr marL="0" indent="0">
              <a:buNone/>
            </a:pPr>
            <a:r>
              <a:rPr lang="fr-FR" sz="2400" dirty="0"/>
              <a:t>	Faible présence d’alliage (Chaine C-Si-Mn &lt; 5%)</a:t>
            </a:r>
          </a:p>
          <a:p>
            <a:pPr marL="0" indent="0">
              <a:buNone/>
            </a:pPr>
            <a:r>
              <a:rPr lang="fr-FR" sz="2400" dirty="0"/>
              <a:t>	Haute résistance</a:t>
            </a:r>
          </a:p>
          <a:p>
            <a:pPr marL="0" indent="0">
              <a:buNone/>
            </a:pPr>
            <a:r>
              <a:rPr lang="fr-FR" sz="2400" dirty="0"/>
              <a:t>	Haute ductilité</a:t>
            </a:r>
          </a:p>
          <a:p>
            <a:pPr marL="0" indent="0">
              <a:buNone/>
            </a:pPr>
            <a:r>
              <a:rPr lang="fr-FR" sz="2400" dirty="0"/>
              <a:t>	Bonnes propriétés mécaniques</a:t>
            </a:r>
          </a:p>
          <a:p>
            <a:pPr marL="0" indent="0">
              <a:buNone/>
            </a:pPr>
            <a:r>
              <a:rPr lang="fr-FR" sz="2400" dirty="0"/>
              <a:t>	Résistance à la fatigue élevé</a:t>
            </a:r>
          </a:p>
          <a:p>
            <a:pPr marL="0" indent="0">
              <a:buNone/>
            </a:pPr>
            <a:endParaRPr lang="en-GB" sz="2400" dirty="0"/>
          </a:p>
        </p:txBody>
      </p:sp>
      <p:sp>
        <p:nvSpPr>
          <p:cNvPr id="11" name="Titre 3">
            <a:extLst>
              <a:ext uri="{FF2B5EF4-FFF2-40B4-BE49-F238E27FC236}">
                <a16:creationId xmlns:a16="http://schemas.microsoft.com/office/drawing/2014/main" id="{725029BC-1F4C-EB36-F81F-A8D72FA9C967}"/>
              </a:ext>
            </a:extLst>
          </p:cNvPr>
          <p:cNvSpPr txBox="1">
            <a:spLocks/>
          </p:cNvSpPr>
          <p:nvPr/>
        </p:nvSpPr>
        <p:spPr>
          <a:xfrm>
            <a:off x="577891" y="314198"/>
            <a:ext cx="570789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types d’acier à haute résistance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852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9DB5AEA-C579-8C77-3365-051BD608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7</a:t>
            </a:fld>
            <a:endParaRPr lang="en-GB"/>
          </a:p>
        </p:txBody>
      </p:sp>
      <p:sp>
        <p:nvSpPr>
          <p:cNvPr id="5" name="Titre 3">
            <a:extLst>
              <a:ext uri="{FF2B5EF4-FFF2-40B4-BE49-F238E27FC236}">
                <a16:creationId xmlns:a16="http://schemas.microsoft.com/office/drawing/2014/main" id="{D429F9B2-6007-8500-E25C-6335FA5B4334}"/>
              </a:ext>
            </a:extLst>
          </p:cNvPr>
          <p:cNvSpPr txBox="1">
            <a:spLocks/>
          </p:cNvSpPr>
          <p:nvPr/>
        </p:nvSpPr>
        <p:spPr>
          <a:xfrm>
            <a:off x="577891" y="-123858"/>
            <a:ext cx="1077590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enjeux autour des AHSS dans l’automobile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54F6184-90F0-2A6C-8507-C17B75F11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486" y="1852292"/>
            <a:ext cx="5419603" cy="275134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A6EE18D-7E44-4FA9-BA6F-4DA683B13DFD}"/>
              </a:ext>
            </a:extLst>
          </p:cNvPr>
          <p:cNvSpPr txBox="1"/>
          <p:nvPr/>
        </p:nvSpPr>
        <p:spPr>
          <a:xfrm>
            <a:off x="442759" y="2474459"/>
            <a:ext cx="40732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Réduction des consommations d’essence et diminution des rejets carbonés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9CC332A-06CB-DE0A-FE8D-5B89AF321B6B}"/>
              </a:ext>
            </a:extLst>
          </p:cNvPr>
          <p:cNvSpPr txBox="1"/>
          <p:nvPr/>
        </p:nvSpPr>
        <p:spPr>
          <a:xfrm>
            <a:off x="442760" y="4596630"/>
            <a:ext cx="407323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Besoin de sécurité lors de crash</a:t>
            </a:r>
          </a:p>
        </p:txBody>
      </p:sp>
      <p:pic>
        <p:nvPicPr>
          <p:cNvPr id="11" name="Picture 4" descr="Small Cars Come Up Short in Crash-Test Safety Study - The New York Times">
            <a:extLst>
              <a:ext uri="{FF2B5EF4-FFF2-40B4-BE49-F238E27FC236}">
                <a16:creationId xmlns:a16="http://schemas.microsoft.com/office/drawing/2014/main" id="{EB9B4DD0-3B70-8BD4-864E-C89C3B3A2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604" y="4603641"/>
            <a:ext cx="3668684" cy="203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924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227D35-A30C-1B1D-149E-EB9FA2F0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8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7214C5-08C8-A572-2CFF-A0D98FAD3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687" y="1567322"/>
            <a:ext cx="5983617" cy="478902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2D2D4BC-7749-50CC-BEBA-06B29CB21CC7}"/>
              </a:ext>
            </a:extLst>
          </p:cNvPr>
          <p:cNvSpPr txBox="1"/>
          <p:nvPr/>
        </p:nvSpPr>
        <p:spPr>
          <a:xfrm>
            <a:off x="577891" y="2828835"/>
            <a:ext cx="407323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Besoin d’amélioration des propriétés mécanique des matériaux</a:t>
            </a:r>
          </a:p>
        </p:txBody>
      </p:sp>
      <p:sp>
        <p:nvSpPr>
          <p:cNvPr id="8" name="Titre 3">
            <a:extLst>
              <a:ext uri="{FF2B5EF4-FFF2-40B4-BE49-F238E27FC236}">
                <a16:creationId xmlns:a16="http://schemas.microsoft.com/office/drawing/2014/main" id="{EBA97A7F-832B-4852-1A0E-E5542FC2C903}"/>
              </a:ext>
            </a:extLst>
          </p:cNvPr>
          <p:cNvSpPr txBox="1">
            <a:spLocks/>
          </p:cNvSpPr>
          <p:nvPr/>
        </p:nvSpPr>
        <p:spPr>
          <a:xfrm>
            <a:off x="577891" y="-123858"/>
            <a:ext cx="1077590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enjeux autour des AHSS dans l’automobile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91903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227D35-A30C-1B1D-149E-EB9FA2F0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F725A-A8FF-474D-91E9-9BFDB3AACF93}" type="slidenum">
              <a:rPr lang="en-GB" smtClean="0"/>
              <a:t>9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0349916-E50C-151E-8A90-4335890D9B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03"/>
          <a:stretch/>
        </p:blipFill>
        <p:spPr>
          <a:xfrm>
            <a:off x="2111297" y="1899906"/>
            <a:ext cx="7464965" cy="4186595"/>
          </a:xfrm>
          <a:prstGeom prst="rect">
            <a:avLst/>
          </a:prstGeom>
        </p:spPr>
      </p:pic>
      <p:sp>
        <p:nvSpPr>
          <p:cNvPr id="7" name="Titre 3">
            <a:extLst>
              <a:ext uri="{FF2B5EF4-FFF2-40B4-BE49-F238E27FC236}">
                <a16:creationId xmlns:a16="http://schemas.microsoft.com/office/drawing/2014/main" id="{9C19A676-C571-0655-1D00-780324C88DC3}"/>
              </a:ext>
            </a:extLst>
          </p:cNvPr>
          <p:cNvSpPr txBox="1">
            <a:spLocks/>
          </p:cNvSpPr>
          <p:nvPr/>
        </p:nvSpPr>
        <p:spPr>
          <a:xfrm>
            <a:off x="577891" y="-123858"/>
            <a:ext cx="10775909" cy="1238419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40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</a:rPr>
              <a:t>Les enjeux autour des AHSS dans l’automobile</a:t>
            </a:r>
            <a:endParaRPr lang="en-GB" dirty="0">
              <a:solidFill>
                <a:schemeClr val="accent2">
                  <a:lumMod val="75000"/>
                </a:schemeClr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39389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934</Words>
  <Application>Microsoft Office PowerPoint</Application>
  <PresentationFormat>Breitbild</PresentationFormat>
  <Paragraphs>230</Paragraphs>
  <Slides>44</Slides>
  <Notes>34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5" baseType="lpstr">
      <vt:lpstr>Thème Office</vt:lpstr>
      <vt:lpstr>Modélisation et caractérisation d’acier AHSS</vt:lpstr>
      <vt:lpstr>Sommaire  1) Les aciers AHSS 2) Les diagrammes de phase 3) OpenCalphad 4) Protocole expérimental 5) Résultats 6) Amélioration de OC 7) Suite du projet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OpenCalphad</vt:lpstr>
      <vt:lpstr>Procédure expérimentale</vt:lpstr>
      <vt:lpstr>Procédure expérimentale</vt:lpstr>
      <vt:lpstr>Procédure expérimentale</vt:lpstr>
      <vt:lpstr>Exemple de diagramme  Pb-Sn</vt:lpstr>
      <vt:lpstr>Exemple de diagramme  Cu-Ni</vt:lpstr>
      <vt:lpstr>Exemple de diagramme  Ag-Cu</vt:lpstr>
      <vt:lpstr>Etudes des alliages à base de aluminium  Al-Si</vt:lpstr>
      <vt:lpstr>Etudes des alliages à base de aluminium  Al-Mg</vt:lpstr>
      <vt:lpstr>Etudes des alliages à base de aluminium  Al-Ni</vt:lpstr>
      <vt:lpstr>Etudes des alliages à base de fer  Fe-C</vt:lpstr>
      <vt:lpstr>Etudes des alliages à base de fer  Fe-Zn</vt:lpstr>
      <vt:lpstr>Etudes des alliages à base de fer  Fe-Si</vt:lpstr>
      <vt:lpstr>Etudes des alliages à base de fer  Fe-Cu</vt:lpstr>
      <vt:lpstr>Etudes des alliages à base de fer  Fe-Mg</vt:lpstr>
      <vt:lpstr>Etudes des alliages à base de fer  Fe-Al</vt:lpstr>
      <vt:lpstr>Etudes des alliages à base de fer  Fe-Nb</vt:lpstr>
      <vt:lpstr>Etudes des alliages à base de fer  Fe-Mo</vt:lpstr>
      <vt:lpstr>Etudes des alliages à base de fer  Fe-Ti</vt:lpstr>
      <vt:lpstr>Etudes des alliages à base de fer  Fe-V</vt:lpstr>
      <vt:lpstr>Etudes des alliages à base de fer  Fe-Cr</vt:lpstr>
      <vt:lpstr>Etudes des alliages à base de fer  Fe-Cr</vt:lpstr>
      <vt:lpstr>Etudes des alliages à base de fer  Fe-Mn</vt:lpstr>
      <vt:lpstr>Etudes des alliages à base de fer  Fe-Cr-Ni</vt:lpstr>
      <vt:lpstr>PowerPoint-Präsentation</vt:lpstr>
      <vt:lpstr>Etudes des alliages à base de fer  Fe-Cr-Mo</vt:lpstr>
      <vt:lpstr>Etudes des alliages à base de fer  Fe-Cr-C</vt:lpstr>
      <vt:lpstr>Etudes des alliages à base de fer  Fe-Mn-C</vt:lpstr>
      <vt:lpstr>PowerPoint-Präsentation</vt:lpstr>
      <vt:lpstr>Suite du projet </vt:lpstr>
      <vt:lpstr>Etude des microstructures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and effective meetings</dc:title>
  <dc:creator>axel.menager</dc:creator>
  <cp:lastModifiedBy>Axel Ménager</cp:lastModifiedBy>
  <cp:revision>235</cp:revision>
  <dcterms:created xsi:type="dcterms:W3CDTF">2022-11-03T15:56:39Z</dcterms:created>
  <dcterms:modified xsi:type="dcterms:W3CDTF">2023-01-26T09:19:27Z</dcterms:modified>
</cp:coreProperties>
</file>